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351" r:id="rId3"/>
    <p:sldId id="257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9" r:id="rId12"/>
    <p:sldId id="310" r:id="rId13"/>
    <p:sldId id="307" r:id="rId14"/>
    <p:sldId id="308" r:id="rId15"/>
    <p:sldId id="311" r:id="rId16"/>
    <p:sldId id="322" r:id="rId17"/>
    <p:sldId id="320" r:id="rId18"/>
    <p:sldId id="323" r:id="rId19"/>
    <p:sldId id="321" r:id="rId20"/>
    <p:sldId id="324" r:id="rId21"/>
    <p:sldId id="328" r:id="rId22"/>
    <p:sldId id="352" r:id="rId23"/>
    <p:sldId id="314" r:id="rId24"/>
    <p:sldId id="333" r:id="rId25"/>
    <p:sldId id="334" r:id="rId26"/>
    <p:sldId id="335" r:id="rId27"/>
    <p:sldId id="329" r:id="rId28"/>
    <p:sldId id="353" r:id="rId29"/>
    <p:sldId id="305" r:id="rId30"/>
    <p:sldId id="336" r:id="rId31"/>
    <p:sldId id="326" r:id="rId32"/>
    <p:sldId id="325" r:id="rId33"/>
    <p:sldId id="327" r:id="rId34"/>
    <p:sldId id="337" r:id="rId35"/>
    <p:sldId id="338" r:id="rId36"/>
    <p:sldId id="340" r:id="rId37"/>
    <p:sldId id="341" r:id="rId38"/>
    <p:sldId id="342" r:id="rId39"/>
    <p:sldId id="306" r:id="rId40"/>
    <p:sldId id="345" r:id="rId41"/>
    <p:sldId id="346" r:id="rId42"/>
    <p:sldId id="343" r:id="rId43"/>
    <p:sldId id="349" r:id="rId44"/>
    <p:sldId id="344" r:id="rId45"/>
    <p:sldId id="350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1226"/>
    <p:restoredTop sz="94615"/>
  </p:normalViewPr>
  <p:slideViewPr>
    <p:cSldViewPr snapToGrid="0">
      <p:cViewPr varScale="1">
        <p:scale>
          <a:sx n="141" d="100"/>
          <a:sy n="141" d="100"/>
        </p:scale>
        <p:origin x="40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672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AI</a:t>
            </a:r>
            <a:r>
              <a:rPr lang="ko-KR" altLang="en-US"/>
              <a:t> 그리고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Keras </a:t>
            </a:r>
            <a:r>
              <a:rPr lang="ko-KR" altLang="en-US"/>
              <a:t>소개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임도형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인간이 고안한 알고리즘이건</a:t>
            </a:r>
            <a:r>
              <a:rPr kumimoji="1" lang="en-US" altLang="ko-KR" sz="2400"/>
              <a:t>,</a:t>
            </a:r>
            <a:r>
              <a:rPr kumimoji="1" lang="ko-KR" altLang="en-US" sz="2400"/>
              <a:t> 기계가 학습한 알고리즘이건</a:t>
            </a:r>
            <a:r>
              <a:rPr kumimoji="1" lang="en-US" altLang="ko-KR" sz="2400"/>
              <a:t>,</a:t>
            </a:r>
            <a:r>
              <a:rPr kumimoji="1" lang="ko-KR" altLang="en-US" sz="2400"/>
              <a:t>기계가 스스로 처리하면 인공지능</a:t>
            </a:r>
            <a:r>
              <a:rPr kumimoji="1" lang="en-US" altLang="ko-KR" sz="2400"/>
              <a:t>(AI)</a:t>
            </a:r>
          </a:p>
          <a:p>
            <a:r>
              <a:rPr kumimoji="1" lang="ko-KR" altLang="en-US" sz="2400"/>
              <a:t>데이터를 기반으로 학습하면 머신러닝</a:t>
            </a:r>
            <a:r>
              <a:rPr kumimoji="1" lang="en-US" altLang="ko-KR" sz="2400"/>
              <a:t>(ML)</a:t>
            </a:r>
          </a:p>
          <a:p>
            <a:r>
              <a:rPr kumimoji="1" lang="ko-KR" altLang="en-US" sz="2400"/>
              <a:t>그중 신경망을 사용하는 것인 딥러닝</a:t>
            </a:r>
            <a:r>
              <a:rPr kumimoji="1" lang="en-US" altLang="ko-KR" sz="2400"/>
              <a:t>(DL)</a:t>
            </a:r>
          </a:p>
          <a:p>
            <a:endParaRPr kumimoji="1" lang="en-US" altLang="ko-KR" sz="2400"/>
          </a:p>
          <a:p>
            <a:r>
              <a:rPr kumimoji="1" lang="ko-KR" altLang="en-US" sz="2400"/>
              <a:t>서로 다르지만</a:t>
            </a:r>
            <a:r>
              <a:rPr kumimoji="1" lang="en-US" altLang="ko-KR" sz="2400"/>
              <a:t>,</a:t>
            </a:r>
            <a:r>
              <a:rPr kumimoji="1" lang="ko-KR" altLang="en-US" sz="2400"/>
              <a:t> 그냥 </a:t>
            </a:r>
            <a:r>
              <a:rPr kumimoji="1" lang="en-US" altLang="ko-KR" sz="2400"/>
              <a:t>AI=ML=DL</a:t>
            </a:r>
            <a:r>
              <a:rPr kumimoji="1" lang="ko-KR" altLang="en-US" sz="2400"/>
              <a:t>로 부른다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708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/>
          </a:p>
        </p:txBody>
      </p:sp>
      <p:pic>
        <p:nvPicPr>
          <p:cNvPr id="4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2558" y="1304265"/>
            <a:ext cx="7158883" cy="3786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54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0"/>
              <a:t>함수 근사화 능력</a:t>
            </a:r>
          </a:p>
        </p:txBody>
      </p:sp>
    </p:spTree>
    <p:extLst>
      <p:ext uri="{BB962C8B-B14F-4D97-AF65-F5344CB8AC3E}">
        <p14:creationId xmlns:p14="http://schemas.microsoft.com/office/powerpoint/2010/main" val="197543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DNN</a:t>
            </a:r>
            <a:r>
              <a:rPr kumimoji="1" lang="ko-KR" altLang="en-US" sz="2400"/>
              <a:t>은 임의의 함수를 근사화 할 수 있다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함수의 내부를 모르더라도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입력과 출력쌍의 데이터로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56503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출력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9" name="Google Shape;154;p24"/>
          <p:cNvSpPr txBox="1"/>
          <p:nvPr/>
        </p:nvSpPr>
        <p:spPr>
          <a:xfrm>
            <a:off x="928550" y="2385600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입력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08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0(</a:t>
            </a:r>
            <a:r>
              <a:rPr lang="ko-KR" altLang="en-US" sz="2400" b="1">
                <a:solidFill>
                  <a:schemeClr val="tx1"/>
                </a:solidFill>
              </a:rPr>
              <a:t>고양이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85" y="1802990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72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1(</a:t>
            </a:r>
            <a:r>
              <a:rPr lang="ko-KR" altLang="en-US" sz="2400" b="1">
                <a:solidFill>
                  <a:schemeClr val="tx1"/>
                </a:solidFill>
              </a:rPr>
              <a:t>강아지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879996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98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0(</a:t>
            </a:r>
            <a:r>
              <a:rPr lang="ko-KR" altLang="en-US" sz="2400" b="1">
                <a:solidFill>
                  <a:schemeClr val="tx1"/>
                </a:solidFill>
              </a:rPr>
              <a:t>고양이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60" y="1997825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20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1(</a:t>
            </a:r>
            <a:r>
              <a:rPr lang="ko-KR" altLang="en-US" sz="2400" b="1">
                <a:solidFill>
                  <a:schemeClr val="tx1"/>
                </a:solidFill>
              </a:rPr>
              <a:t>강아지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30" y="2035153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75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후에는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?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17" y="2065737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457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내용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altLang="ko-KR" sz="2200"/>
              <a:t>AI</a:t>
            </a:r>
            <a:r>
              <a:rPr lang="ko-KR" altLang="en-US" sz="2200"/>
              <a:t> 그리고 딥러닝에 대한 개념 소개</a:t>
            </a: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Keras </a:t>
            </a:r>
            <a:r>
              <a:rPr lang="ko-KR" altLang="en-US" sz="2200"/>
              <a:t>소개</a:t>
            </a:r>
            <a:r>
              <a:rPr lang="en-US" altLang="ko-KR" sz="2200"/>
              <a:t>,</a:t>
            </a:r>
            <a:r>
              <a:rPr lang="ko-KR" altLang="en-US" sz="2200"/>
              <a:t> 모양 감잡기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76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근사화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고양이</a:t>
            </a:r>
            <a:r>
              <a:rPr kumimoji="1" lang="en-US" altLang="ko-KR" sz="2400"/>
              <a:t>,</a:t>
            </a:r>
            <a:r>
              <a:rPr kumimoji="1" lang="ko-KR" altLang="en-US" sz="2400"/>
              <a:t> 강아지를 구분하는 함수</a:t>
            </a:r>
            <a:endParaRPr kumimoji="1" lang="en-US" altLang="ko-KR" sz="2400"/>
          </a:p>
          <a:p>
            <a:r>
              <a:rPr kumimoji="1" lang="ko-KR" altLang="en-US" sz="2400"/>
              <a:t>어떻게 구분하는 지는 정의하지 않았다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정의하기 힘들어도</a:t>
            </a:r>
            <a:r>
              <a:rPr kumimoji="1" lang="en-US" altLang="ko-KR" sz="2400"/>
              <a:t>,</a:t>
            </a:r>
            <a:r>
              <a:rPr kumimoji="1" lang="ko-KR" altLang="en-US" sz="2400"/>
              <a:t> 그런 함수는 존재한다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단순한 입출력 데이터로 함수를 근사화 하였다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931836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단순히 입출력 쌍을 반복하여 학습시킨다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하지만 로직을 찾아내기 어려운 문제에는 효과적이다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얼굴인식</a:t>
            </a:r>
            <a:r>
              <a:rPr kumimoji="1" lang="en-US" altLang="ko-KR" sz="2400"/>
              <a:t>,</a:t>
            </a:r>
            <a:r>
              <a:rPr kumimoji="1" lang="ko-KR" altLang="en-US" sz="2400"/>
              <a:t> 물체인식 같은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602824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chemeClr val="tx1"/>
                </a:solidFill>
              </a:rPr>
              <a:t>고양이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17" y="2065737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1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”</a:t>
            </a:r>
            <a:r>
              <a:rPr lang="ko-KR" altLang="en-US" sz="2400" b="1">
                <a:solidFill>
                  <a:schemeClr val="tx1"/>
                </a:solidFill>
              </a:rPr>
              <a:t>안녕하세요</a:t>
            </a:r>
            <a:r>
              <a:rPr lang="en-US" altLang="ko-KR" sz="2400" b="1">
                <a:solidFill>
                  <a:schemeClr val="tx1"/>
                </a:solidFill>
              </a:rPr>
              <a:t>”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55" y="2120887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3;p24"/>
          <p:cNvSpPr txBox="1"/>
          <p:nvPr/>
        </p:nvSpPr>
        <p:spPr>
          <a:xfrm>
            <a:off x="503473" y="3345554"/>
            <a:ext cx="1192463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음파</a:t>
            </a:r>
            <a:endParaRPr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50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chemeClr val="tx1"/>
                </a:solidFill>
              </a:rPr>
              <a:t>정상</a:t>
            </a:r>
            <a:r>
              <a:rPr lang="en-US" altLang="ko-KR" sz="2400" b="1">
                <a:solidFill>
                  <a:schemeClr val="tx1"/>
                </a:solidFill>
              </a:rPr>
              <a:t>/</a:t>
            </a:r>
            <a:r>
              <a:rPr lang="ko-KR" altLang="en-US" sz="2400" b="1">
                <a:solidFill>
                  <a:schemeClr val="tx1"/>
                </a:solidFill>
              </a:rPr>
              <a:t>비정상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153;p24"/>
          <p:cNvSpPr txBox="1"/>
          <p:nvPr/>
        </p:nvSpPr>
        <p:spPr>
          <a:xfrm>
            <a:off x="334798" y="3275980"/>
            <a:ext cx="1604077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시스템 데이타</a:t>
            </a:r>
            <a:endParaRPr b="1">
              <a:solidFill>
                <a:schemeClr val="tx1"/>
              </a:solidFill>
            </a:endParaRPr>
          </a:p>
        </p:txBody>
      </p:sp>
      <p:pic>
        <p:nvPicPr>
          <p:cNvPr id="14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5" y="2143025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865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chemeClr val="tx1"/>
                </a:solidFill>
              </a:rPr>
              <a:t>다음 수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32" y="1943100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761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”</a:t>
            </a:r>
            <a:r>
              <a:rPr lang="ko-KR" altLang="en-US" sz="2400" b="1">
                <a:solidFill>
                  <a:schemeClr val="tx1"/>
                </a:solidFill>
              </a:rPr>
              <a:t>안녕하세요</a:t>
            </a:r>
            <a:r>
              <a:rPr lang="en-US" altLang="ko-KR" sz="2400" b="1">
                <a:solidFill>
                  <a:schemeClr val="tx1"/>
                </a:solidFill>
              </a:rPr>
              <a:t>”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153;p24"/>
          <p:cNvSpPr txBox="1"/>
          <p:nvPr/>
        </p:nvSpPr>
        <p:spPr>
          <a:xfrm>
            <a:off x="503472" y="3193464"/>
            <a:ext cx="1192463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영어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14" name="Google Shape;153;p24"/>
          <p:cNvSpPr txBox="1"/>
          <p:nvPr/>
        </p:nvSpPr>
        <p:spPr>
          <a:xfrm>
            <a:off x="73254" y="2385600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”hello”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5" name="Google Shape;153;p24"/>
          <p:cNvSpPr txBox="1"/>
          <p:nvPr/>
        </p:nvSpPr>
        <p:spPr>
          <a:xfrm>
            <a:off x="7006977" y="3087446"/>
            <a:ext cx="1192463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한국어</a:t>
            </a:r>
            <a:endParaRPr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134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x^2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Google Shape;153;p24"/>
          <p:cNvSpPr txBox="1"/>
          <p:nvPr/>
        </p:nvSpPr>
        <p:spPr>
          <a:xfrm>
            <a:off x="371692" y="2285224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x</a:t>
            </a:r>
            <a:endParaRPr sz="2400" b="1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59" y="3204926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88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1" y="2348328"/>
            <a:ext cx="142681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0~9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61" y="1469866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9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DNN</a:t>
            </a:r>
            <a:r>
              <a:rPr kumimoji="1" lang="ko-KR" altLang="en-US" sz="2400"/>
              <a:t>은 함수 근사화 능력이 있다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입출력 쌍을 반복적으로 제공하여 내부를 업데이트 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충분한 입출력 데이터와 컴퓨팅 파워를 필요로 한다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en-US" altLang="ko-KR" sz="2400"/>
              <a:t>DNN</a:t>
            </a:r>
            <a:r>
              <a:rPr kumimoji="1" lang="ko-KR" altLang="en-US" sz="2400"/>
              <a:t>으로 특정 함수 근사화 하는 것을 딥러닝이라 한다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5810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임도형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대학원 </a:t>
            </a:r>
            <a:r>
              <a:rPr lang="en-US" altLang="ko-KR" sz="2200"/>
              <a:t>AI, </a:t>
            </a:r>
            <a:r>
              <a:rPr lang="ko-KR" altLang="en-US" sz="2200"/>
              <a:t>신경망 전공</a:t>
            </a: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15년 간 벡엔드 SW 개발</a:t>
            </a: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최근 </a:t>
            </a:r>
            <a:r>
              <a:rPr lang="en" sz="2200"/>
              <a:t>2년 간 딥러닝 실무</a:t>
            </a: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현재 딥러닝 구축 컨설팅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0"/>
              <a:t>심층신경망</a:t>
            </a:r>
            <a:endParaRPr kumimoji="1" lang="en-US" altLang="ko-KR" sz="800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0"/>
              <a:t>(DNN)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2100686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입력이 가중치만큼 곱해져서 전부 더해진다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이후 특정함수를 거쳐 출력된다</a:t>
            </a:r>
            <a:r>
              <a:rPr kumimoji="1" lang="en-US" altLang="ko-KR" sz="2400"/>
              <a:t>.</a:t>
            </a:r>
            <a:r>
              <a:rPr kumimoji="1" lang="ko-KR" altLang="en-US" sz="2400"/>
              <a:t> </a:t>
            </a:r>
            <a:endParaRPr kumimoji="1" lang="ko-KR" altLang="en-US" sz="2000"/>
          </a:p>
        </p:txBody>
      </p:sp>
      <p:pic>
        <p:nvPicPr>
          <p:cNvPr id="4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9" y="251539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6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9" y="1289922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76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입력 값들은 가중치에 의해 출력이 결정된다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원하는 출력이 되도록 가중치를 조절하는 것이 학습이다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학습된 결과는 학습된 가중치 들이다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015402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역전파</a:t>
            </a:r>
            <a:r>
              <a:rPr kumimoji="1" lang="en-US" altLang="ko-KR" sz="2400"/>
              <a:t>(BP, Back Propagation)</a:t>
            </a:r>
            <a:r>
              <a:rPr kumimoji="1" lang="ko-KR" altLang="en-US" sz="2400"/>
              <a:t> 알고리즘</a:t>
            </a:r>
            <a:endParaRPr kumimoji="1" lang="en-US" altLang="ko-KR" sz="2400"/>
          </a:p>
          <a:p>
            <a:r>
              <a:rPr kumimoji="1" lang="ko-KR" altLang="en-US" sz="2400"/>
              <a:t>경사하강법</a:t>
            </a:r>
            <a:r>
              <a:rPr kumimoji="1" lang="en-US" altLang="ko-KR" sz="2400"/>
              <a:t>(GD, Gradient Descent) </a:t>
            </a:r>
            <a:r>
              <a:rPr kumimoji="1" lang="ko-KR" altLang="en-US" sz="2400"/>
              <a:t>알고리즘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가중치를 업데이트 하기 위해 사용되는 알고리즘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924767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이러한 알고리즘과 기타 편의성을 제공하는 프레임웤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현재의 딥러닝 개발은 이러한 프레임웤 사용을 기반으로 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 </a:t>
            </a:r>
            <a:r>
              <a:rPr kumimoji="1" lang="en-US" altLang="ko-KR" sz="2400"/>
              <a:t>BP, GD</a:t>
            </a:r>
            <a:r>
              <a:rPr kumimoji="1" lang="ko-KR" altLang="en-US" sz="2400"/>
              <a:t>와 같은 알고지즘이 지원되면</a:t>
            </a:r>
            <a:r>
              <a:rPr kumimoji="1" lang="en-US" altLang="ko-KR" sz="2400"/>
              <a:t>,</a:t>
            </a:r>
            <a:r>
              <a:rPr kumimoji="1" lang="ko-KR" altLang="en-US" sz="2400"/>
              <a:t> 실제 구현 시에 </a:t>
            </a:r>
            <a:r>
              <a:rPr kumimoji="1" lang="en-US" altLang="ko-KR" sz="2400"/>
              <a:t>BP, GD</a:t>
            </a:r>
            <a:r>
              <a:rPr kumimoji="1" lang="ko-KR" altLang="en-US" sz="2400"/>
              <a:t>를 몰라도 된다</a:t>
            </a:r>
            <a:r>
              <a:rPr kumimoji="1" lang="en-US" altLang="ko-KR" sz="2400"/>
              <a:t>.</a:t>
            </a:r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229681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680823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일반적인 그래픽 카드</a:t>
            </a:r>
            <a:endParaRPr kumimoji="1" lang="en-US" altLang="ko-KR" sz="2400"/>
          </a:p>
          <a:p>
            <a:r>
              <a:rPr kumimoji="1" lang="ko-KR" altLang="en-US" sz="2400"/>
              <a:t>딥러닝 학습 계산의 대부분은 단순 곱셈과 덧셈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많은 수의 노드가 개별적으로 계산된다</a:t>
            </a:r>
            <a:r>
              <a:rPr kumimoji="1" lang="en-US" altLang="ko-KR" sz="2400"/>
              <a:t>.</a:t>
            </a:r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46151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많은 수의 코어</a:t>
            </a:r>
            <a:r>
              <a:rPr kumimoji="1" lang="en-US" altLang="ko-KR" sz="2400"/>
              <a:t>.</a:t>
            </a:r>
            <a:r>
              <a:rPr kumimoji="1" lang="ko-KR" altLang="en-US" sz="2400"/>
              <a:t> </a:t>
            </a:r>
            <a:endParaRPr kumimoji="1" lang="en-US" altLang="ko-KR" sz="2400"/>
          </a:p>
          <a:p>
            <a:r>
              <a:rPr kumimoji="1" lang="ko-KR" altLang="en-US" sz="2400"/>
              <a:t>병렬 연산 가능</a:t>
            </a:r>
            <a:endParaRPr kumimoji="1" lang="ko-KR" altLang="en-US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53" y="2731100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6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956891" y="442074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56891" y="3754211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956891" y="308768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TensorFlow / Thano / Pytorch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6891" y="2421149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956891" y="1771107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470992" y="451369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1140402" y="3231606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319938" y="1880088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972457" y="2521131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731636" y="3894189"/>
            <a:ext cx="2258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10167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/>
              <a:t>AI, ML, DL</a:t>
            </a:r>
            <a:endParaRPr kumimoji="1"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60202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단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657266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TensorFlow</a:t>
            </a:r>
            <a:r>
              <a:rPr kumimoji="1" lang="ko-KR" altLang="en-US" sz="2400"/>
              <a:t>는 어느정도 난해하다</a:t>
            </a:r>
            <a:r>
              <a:rPr kumimoji="1" lang="en-US" altLang="ko-KR" sz="2400"/>
              <a:t>.</a:t>
            </a:r>
          </a:p>
          <a:p>
            <a:r>
              <a:rPr kumimoji="1" lang="en-US" altLang="ko-KR" sz="2400"/>
              <a:t>Keras</a:t>
            </a:r>
            <a:r>
              <a:rPr kumimoji="1" lang="ko-KR" altLang="en-US" sz="2400"/>
              <a:t>로 편하게 코드 작성</a:t>
            </a:r>
            <a:endParaRPr kumimoji="1" lang="en-US" altLang="ko-KR" sz="2400"/>
          </a:p>
          <a:p>
            <a:r>
              <a:rPr kumimoji="1" lang="en-US" altLang="ko-KR" sz="2400"/>
              <a:t>Keras</a:t>
            </a:r>
            <a:r>
              <a:rPr kumimoji="1" lang="ko-KR" altLang="en-US" sz="2400"/>
              <a:t>는 </a:t>
            </a:r>
            <a:r>
              <a:rPr kumimoji="1" lang="en-US" altLang="ko-KR" sz="2400"/>
              <a:t>TensorFlow</a:t>
            </a:r>
            <a:r>
              <a:rPr kumimoji="1" lang="ko-KR" altLang="en-US" sz="2400"/>
              <a:t>를 호출하여 실행된다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en-US" altLang="ko-KR" sz="2400"/>
              <a:t>2019</a:t>
            </a:r>
            <a:r>
              <a:rPr kumimoji="1" lang="ko-KR" altLang="en-US" sz="2400"/>
              <a:t>년 </a:t>
            </a:r>
            <a:r>
              <a:rPr kumimoji="1" lang="en-US" altLang="ko-KR" sz="2400"/>
              <a:t>9</a:t>
            </a:r>
            <a:r>
              <a:rPr kumimoji="1" lang="ko-KR" altLang="en-US" sz="2400"/>
              <a:t>월에 공식적으로 </a:t>
            </a:r>
            <a:r>
              <a:rPr kumimoji="1" lang="en-US" altLang="ko-KR" sz="2400"/>
              <a:t>TensorFlow</a:t>
            </a:r>
            <a:r>
              <a:rPr kumimoji="1" lang="ko-KR" altLang="en-US" sz="2400"/>
              <a:t>에 </a:t>
            </a:r>
            <a:r>
              <a:rPr kumimoji="1" lang="en-US" altLang="ko-KR" sz="2400"/>
              <a:t>Keras</a:t>
            </a:r>
            <a:r>
              <a:rPr kumimoji="1" lang="ko-KR" altLang="en-US" sz="2400"/>
              <a:t>가 포함되었다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6000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웹을 기반으로 함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코드를 서버로 전달하여 실행하고</a:t>
            </a:r>
            <a:endParaRPr kumimoji="1" lang="en-US" altLang="ko-KR" sz="2400"/>
          </a:p>
          <a:p>
            <a:r>
              <a:rPr kumimoji="1" lang="ko-KR" altLang="en-US" sz="2400"/>
              <a:t>그 결과를 웹 화면으로 보여줌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작업 페이지 내에 그림도 보여주고</a:t>
            </a:r>
            <a:endParaRPr kumimoji="1" lang="en-US" altLang="ko-KR" sz="2400"/>
          </a:p>
          <a:p>
            <a:r>
              <a:rPr kumimoji="1" lang="ko-KR" altLang="en-US" sz="2400"/>
              <a:t>작업 페이지 내에 문서도 작성하고</a:t>
            </a:r>
            <a:endParaRPr kumimoji="1" lang="en-US" altLang="ko-KR" sz="2400"/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102717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54" y="2285211"/>
            <a:ext cx="4395637" cy="275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7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구글의 </a:t>
            </a:r>
            <a:r>
              <a:rPr kumimoji="1" lang="en-US" altLang="ko-KR" sz="2400"/>
              <a:t>Jupyter </a:t>
            </a:r>
            <a:r>
              <a:rPr kumimoji="1" lang="ko-KR" altLang="en-US" sz="2400"/>
              <a:t>서비스</a:t>
            </a:r>
            <a:endParaRPr kumimoji="1" lang="en-US" altLang="ko-KR" sz="2400"/>
          </a:p>
          <a:p>
            <a:r>
              <a:rPr kumimoji="1" lang="ko-KR" altLang="en-US" sz="2400"/>
              <a:t>구글 계정</a:t>
            </a:r>
            <a:r>
              <a:rPr kumimoji="1" lang="en-US" altLang="ko-KR" sz="2400"/>
              <a:t>(gmail </a:t>
            </a:r>
            <a:r>
              <a:rPr kumimoji="1" lang="ko-KR" altLang="en-US" sz="2400"/>
              <a:t>계정</a:t>
            </a:r>
            <a:r>
              <a:rPr kumimoji="1" lang="en-US" altLang="ko-KR" sz="2400"/>
              <a:t>)</a:t>
            </a:r>
            <a:r>
              <a:rPr kumimoji="1" lang="ko-KR" altLang="en-US" sz="2400"/>
              <a:t> 생성 만으로 준비 끝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ko-KR" altLang="en-US" sz="2400"/>
              <a:t>무료로 </a:t>
            </a:r>
            <a:r>
              <a:rPr kumimoji="1" lang="en-US" altLang="ko-KR" sz="2400"/>
              <a:t>GPU</a:t>
            </a:r>
            <a:r>
              <a:rPr kumimoji="1" lang="ko-KR" altLang="en-US" sz="2400"/>
              <a:t> 사용 가능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lang="en-US" altLang="ko-KR" sz="2000">
                <a:hlinkClick r:id="rId2"/>
              </a:rPr>
              <a:t>https://colab.research.google.com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592395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머신러닝 공개 문제 서비스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문제와 데이터</a:t>
            </a:r>
            <a:r>
              <a:rPr kumimoji="1" lang="en-US" altLang="ko-KR" sz="2400"/>
              <a:t>,</a:t>
            </a:r>
            <a:r>
              <a:rPr kumimoji="1" lang="ko-KR" altLang="en-US" sz="2400"/>
              <a:t> 그리고 답이 있다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무료 </a:t>
            </a:r>
            <a:r>
              <a:rPr kumimoji="1" lang="en-US" altLang="ko-KR" sz="2400"/>
              <a:t>Jupyter</a:t>
            </a:r>
            <a:r>
              <a:rPr kumimoji="1" lang="ko-KR" altLang="en-US" sz="2400"/>
              <a:t>를 사용할 수 있다</a:t>
            </a:r>
            <a:r>
              <a:rPr kumimoji="1" lang="en-US" altLang="ko-KR" sz="2400"/>
              <a:t>.</a:t>
            </a:r>
          </a:p>
          <a:p>
            <a:r>
              <a:rPr lang="en-US" altLang="ko-KR" sz="2000">
                <a:hlinkClick r:id="rId2"/>
              </a:rPr>
              <a:t>https://www.kaggle.com</a:t>
            </a:r>
            <a:endParaRPr lang="en-US" altLang="ko-KR" sz="2000"/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88756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인공지능</a:t>
            </a:r>
            <a:r>
              <a:rPr kumimoji="1" lang="en-US" altLang="ko-KR"/>
              <a:t>(Artificial Intelligence; AI)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사람이 아닌 기계가 알아서 하면 인공지능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전문가의 지식을 기반으로 하거나</a:t>
            </a:r>
            <a:r>
              <a:rPr kumimoji="1" lang="en-US" altLang="ko-KR" sz="2400"/>
              <a:t>(</a:t>
            </a:r>
            <a:r>
              <a:rPr kumimoji="1" lang="ko-KR" altLang="en-US" sz="2400"/>
              <a:t>전문가 시스템</a:t>
            </a:r>
            <a:r>
              <a:rPr kumimoji="1" lang="en-US" altLang="ko-KR" sz="2400"/>
              <a:t>)</a:t>
            </a:r>
          </a:p>
          <a:p>
            <a:r>
              <a:rPr kumimoji="1" lang="ko-KR" altLang="en-US" sz="2400"/>
              <a:t>혹은 데이터를 기반으로 하거나</a:t>
            </a:r>
            <a:r>
              <a:rPr kumimoji="1" lang="en-US" altLang="ko-KR" sz="2400"/>
              <a:t>(</a:t>
            </a:r>
            <a:r>
              <a:rPr kumimoji="1" lang="ko-KR" altLang="en-US" sz="2400"/>
              <a:t>머신 러닝</a:t>
            </a:r>
            <a:r>
              <a:rPr kumimoji="1" lang="en-US" altLang="ko-KR" sz="2400"/>
              <a:t>)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9773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(Machine Learning; ML)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인공지능의 한 분야</a:t>
            </a:r>
            <a:endParaRPr kumimoji="1" lang="en-US" altLang="ko-KR" sz="2400"/>
          </a:p>
          <a:p>
            <a:r>
              <a:rPr kumimoji="1" lang="ko-KR" altLang="en-US" sz="2400"/>
              <a:t>데이터에서 가치를 찾아내는 것</a:t>
            </a:r>
            <a:endParaRPr kumimoji="1" lang="en-US" altLang="ko-KR" sz="2400"/>
          </a:p>
          <a:p>
            <a:r>
              <a:rPr kumimoji="1" lang="ko-KR" altLang="en-US" sz="2400"/>
              <a:t>아주 다양한 방법이 있다</a:t>
            </a:r>
            <a:r>
              <a:rPr kumimoji="1" lang="en-US" altLang="ko-KR" sz="2400"/>
              <a:t>.</a:t>
            </a:r>
          </a:p>
          <a:p>
            <a:pPr lvl="1"/>
            <a:r>
              <a:rPr kumimoji="1" lang="en-US" altLang="ko-KR" sz="2000"/>
              <a:t>SVM, </a:t>
            </a:r>
            <a:r>
              <a:rPr kumimoji="1" lang="ko-KR" altLang="en-US" sz="2000"/>
              <a:t>의사결정트리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Random Forest, Bayesian, K-NN, K-means clustering, Neural Network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2284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(Deep Learning; DL)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신경망</a:t>
            </a:r>
            <a:r>
              <a:rPr kumimoji="1" lang="en-US" altLang="ko-KR" sz="2400"/>
              <a:t>(Neural Network)</a:t>
            </a:r>
            <a:r>
              <a:rPr kumimoji="1" lang="ko-KR" altLang="en-US" sz="2400"/>
              <a:t>을 사용한 머신러닝의 한 방법</a:t>
            </a:r>
            <a:endParaRPr kumimoji="1" lang="en-US" altLang="ko-KR" sz="2400"/>
          </a:p>
          <a:p>
            <a:r>
              <a:rPr kumimoji="1" lang="ko-KR" altLang="en-US" sz="2400"/>
              <a:t>신경망의 은닉층이 많아서</a:t>
            </a:r>
            <a:r>
              <a:rPr kumimoji="1" lang="en-US" altLang="ko-KR" sz="2400"/>
              <a:t>(deep) DNN(deep NN)</a:t>
            </a:r>
            <a:endParaRPr kumimoji="1" lang="ko-KR" altLang="en-US" sz="2000"/>
          </a:p>
        </p:txBody>
      </p:sp>
      <p:pic>
        <p:nvPicPr>
          <p:cNvPr id="4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3644" y="2651823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6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</a:t>
            </a:r>
            <a:r>
              <a:rPr kumimoji="1" lang="ko-KR" altLang="en-US"/>
              <a:t>의 부활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/>
          </a:p>
        </p:txBody>
      </p:sp>
      <p:pic>
        <p:nvPicPr>
          <p:cNvPr id="4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230489"/>
            <a:ext cx="4411394" cy="3770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71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별 차이가 없다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신경망에 대한 큰 기대만큼 큰 실망</a:t>
            </a:r>
            <a:endParaRPr kumimoji="1" lang="en-US" altLang="ko-KR" sz="2400"/>
          </a:p>
          <a:p>
            <a:r>
              <a:rPr kumimoji="1" lang="ko-KR" altLang="en-US" sz="2400"/>
              <a:t>근래 뚜렷한 결과를 보이면서 크게 관심</a:t>
            </a:r>
            <a:endParaRPr kumimoji="1" lang="en-US" altLang="ko-KR" sz="2400"/>
          </a:p>
          <a:p>
            <a:r>
              <a:rPr kumimoji="1" lang="en-US" altLang="ko-KR" sz="2400"/>
              <a:t>DNN : </a:t>
            </a:r>
            <a:r>
              <a:rPr kumimoji="1" lang="ko-KR" altLang="en-US" sz="2400"/>
              <a:t>실망했던 용어를 대신하여 붐을 일으키기 위한 용어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932459080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685</Words>
  <Application>Microsoft Macintosh PowerPoint</Application>
  <PresentationFormat>화면 슬라이드 쇼(16:9)</PresentationFormat>
  <Paragraphs>173</Paragraphs>
  <Slides>45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맑은 고딕</vt:lpstr>
      <vt:lpstr>Roboto</vt:lpstr>
      <vt:lpstr>Roboto Slab</vt:lpstr>
      <vt:lpstr>Arial</vt:lpstr>
      <vt:lpstr>Marina</vt:lpstr>
      <vt:lpstr>AI 그리고  Keras 소개</vt:lpstr>
      <vt:lpstr>내용</vt:lpstr>
      <vt:lpstr>임도형</vt:lpstr>
      <vt:lpstr>PowerPoint 프레젠테이션</vt:lpstr>
      <vt:lpstr>인공지능(Artificial Intelligence; AI)</vt:lpstr>
      <vt:lpstr>머신러닝(Machine Learning; ML)</vt:lpstr>
      <vt:lpstr>딥러닝(Deep Learning; DL)</vt:lpstr>
      <vt:lpstr>AI의 부활</vt:lpstr>
      <vt:lpstr>신경망(NN)과 심층신경망(DNN)</vt:lpstr>
      <vt:lpstr>AI, ML, DL</vt:lpstr>
      <vt:lpstr>AI, ML, DL</vt:lpstr>
      <vt:lpstr>PowerPoint 프레젠테이션</vt:lpstr>
      <vt:lpstr>DNN의 함수 근사화 능력</vt:lpstr>
      <vt:lpstr>함수</vt:lpstr>
      <vt:lpstr>학습</vt:lpstr>
      <vt:lpstr>학습</vt:lpstr>
      <vt:lpstr>학습</vt:lpstr>
      <vt:lpstr>학습</vt:lpstr>
      <vt:lpstr>학습된 후에는?</vt:lpstr>
      <vt:lpstr>함수 근사화</vt:lpstr>
      <vt:lpstr>단순, 하지만 강력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신경망의 노드</vt:lpstr>
      <vt:lpstr>노드, 층, 네트웤, 모델</vt:lpstr>
      <vt:lpstr>학습</vt:lpstr>
      <vt:lpstr>역전파, 경사하강</vt:lpstr>
      <vt:lpstr>TensorFlow, Keras</vt:lpstr>
      <vt:lpstr>PowerPoint 프레젠테이션</vt:lpstr>
      <vt:lpstr>많은 연산량</vt:lpstr>
      <vt:lpstr>GPU</vt:lpstr>
      <vt:lpstr>딥러닝 개발 스택</vt:lpstr>
      <vt:lpstr>PowerPoint 프레젠테이션</vt:lpstr>
      <vt:lpstr>TensorFlow와 Keras</vt:lpstr>
      <vt:lpstr>Jupyter Notebook</vt:lpstr>
      <vt:lpstr>Jupyter Notebook</vt:lpstr>
      <vt:lpstr>Colab</vt:lpstr>
      <vt:lpstr>Kaggle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그리고  Keras 소개</dc:title>
  <cp:lastModifiedBy>임 도형</cp:lastModifiedBy>
  <cp:revision>30</cp:revision>
  <dcterms:modified xsi:type="dcterms:W3CDTF">2019-10-16T06:12:52Z</dcterms:modified>
</cp:coreProperties>
</file>